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9" r:id="rId2"/>
    <p:sldId id="317" r:id="rId3"/>
    <p:sldId id="314" r:id="rId4"/>
    <p:sldId id="331" r:id="rId5"/>
    <p:sldId id="332" r:id="rId6"/>
    <p:sldId id="316" r:id="rId7"/>
    <p:sldId id="288" r:id="rId8"/>
    <p:sldId id="329" r:id="rId9"/>
    <p:sldId id="330" r:id="rId10"/>
    <p:sldId id="333" r:id="rId11"/>
    <p:sldId id="293" r:id="rId12"/>
    <p:sldId id="268" r:id="rId13"/>
    <p:sldId id="270" r:id="rId14"/>
    <p:sldId id="282" r:id="rId15"/>
    <p:sldId id="284" r:id="rId16"/>
    <p:sldId id="283" r:id="rId17"/>
    <p:sldId id="285" r:id="rId18"/>
    <p:sldId id="262" r:id="rId19"/>
    <p:sldId id="286" r:id="rId20"/>
    <p:sldId id="290" r:id="rId2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51" d="100"/>
          <a:sy n="51" d="100"/>
        </p:scale>
        <p:origin x="29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24/08/2021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Agpositividadregdia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CALLAOsd.png" TargetMode="External"/><Relationship Id="rId13" Type="http://schemas.openxmlformats.org/officeDocument/2006/relationships/image" Target="file:///C:\Users\Willy\Emerge-UPCH%20Dropbox\2.%20Jefatura\Projects\CoViD-19\MINSA\Informes\PNG\costacentro2.png" TargetMode="External"/><Relationship Id="rId18" Type="http://schemas.openxmlformats.org/officeDocument/2006/relationships/image" Target="../media/image24.png"/><Relationship Id="rId3" Type="http://schemas.openxmlformats.org/officeDocument/2006/relationships/image" Target="file:///C:\Users\Willy\Emerge-UPCH%20Dropbox\2.%20Jefatura\Projects\CoViD-19\MINSA\Informes\PNG\LA%20LIBERTADsd.png" TargetMode="External"/><Relationship Id="rId21" Type="http://schemas.openxmlformats.org/officeDocument/2006/relationships/image" Target="file:///C:\Users\Willy\Emerge-UPCH%20Dropbox\2.%20Jefatura\Projects\CoViD-19\MINSA\Informes\PNG\antcostacentro.png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file:///C:\Users\Willy\Emerge-UPCH%20Dropbox\2.%20Jefatura\Projects\CoViD-19\MINSA\Informes\PNG\nucicostacentro.png" TargetMode="External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file:///C:\Users\Willy\Emerge-UPCH%20Dropbox\2.%20Jefatura\Projects\CoViD-19\MINSA\Informes\PNG\ICAsd.png" TargetMode="External"/><Relationship Id="rId5" Type="http://schemas.openxmlformats.org/officeDocument/2006/relationships/image" Target="file:///C:\Users\Willy\Emerge-UPCH%20Dropbox\2.%20Jefatura\Projects\CoViD-19\MINSA\Informes\PNG\LIMAprovg.png" TargetMode="External"/><Relationship Id="rId15" Type="http://schemas.openxmlformats.org/officeDocument/2006/relationships/image" Target="file:///C:\Users\Willy\Emerge-UPCH%20Dropbox\2.%20Jefatura\Projects\CoViD-19\MINSA\Informes\PNG\ANCASHsd.png" TargetMode="External"/><Relationship Id="rId10" Type="http://schemas.openxmlformats.org/officeDocument/2006/relationships/image" Target="../media/image20.png"/><Relationship Id="rId19" Type="http://schemas.openxmlformats.org/officeDocument/2006/relationships/image" Target="file:///C:\Users\Willy\Emerge-UPCH%20Dropbox\2.%20Jefatura\Projects\CoViD-19\MINSA\Informes\PNG\ucicostacentro.png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jpe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file:///C:\Users\Willy\Emerge-UPCH%20Dropbox\2.%20Jefatura\Projects\CoViD-19\MINSA\Informes\PNG\ucicostasur.png" TargetMode="External"/><Relationship Id="rId3" Type="http://schemas.openxmlformats.org/officeDocument/2006/relationships/image" Target="file:///C:\Users\Willy\Emerge-UPCH%20Dropbox\2.%20Jefatura\Projects\CoViD-19\MINSA\Informes\PNG\AREQUIPAsd.png" TargetMode="External"/><Relationship Id="rId7" Type="http://schemas.openxmlformats.org/officeDocument/2006/relationships/image" Target="file:///C:\Users\Willy\Emerge-UPCH%20Dropbox\2.%20Jefatura\Projects\CoViD-19\MINSA\Informes\PNG\costasur2.png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file:///C:\Users\Willy\Emerge-UPCH%20Dropbox\2.%20Jefatura\Projects\CoViD-19\MINSA\Informes\PNG\nucicostasur.png" TargetMode="External"/><Relationship Id="rId5" Type="http://schemas.openxmlformats.org/officeDocument/2006/relationships/image" Target="file:///C:\Users\Willy\Emerge-UPCH%20Dropbox\2.%20Jefatura\Projects\CoViD-19\MINSA\Informes\PNG\TACNAsd.png" TargetMode="External"/><Relationship Id="rId15" Type="http://schemas.openxmlformats.org/officeDocument/2006/relationships/image" Target="file:///C:\Users\Willy\Emerge-UPCH%20Dropbox\2.%20Jefatura\Projects\CoViD-19\MINSA\Informes\PNG\antcostasur.pn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file:///C:\Users\Willy\Emerge-UPCH%20Dropbox\2.%20Jefatura\Projects\CoViD-19\MINSA\Informes\PNG\MOQUEGUAsd.png" TargetMode="External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file:///C:\Users\Willy\Emerge-UPCH%20Dropbox\2.%20Jefatura\Projects\CoViD-19\MINSA\Informes\PNG\AYACUCHOsd.png" TargetMode="External"/><Relationship Id="rId18" Type="http://schemas.openxmlformats.org/officeDocument/2006/relationships/image" Target="../media/image41.png"/><Relationship Id="rId3" Type="http://schemas.openxmlformats.org/officeDocument/2006/relationships/image" Target="file:///C:\Users\Willy\Emerge-UPCH%20Dropbox\2.%20Jefatura\Projects\CoViD-19\MINSA\Informes\PNG\PUNOsd.png" TargetMode="External"/><Relationship Id="rId21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APURIMACsd.png" TargetMode="External"/><Relationship Id="rId12" Type="http://schemas.openxmlformats.org/officeDocument/2006/relationships/image" Target="../media/image38.png"/><Relationship Id="rId17" Type="http://schemas.openxmlformats.org/officeDocument/2006/relationships/image" Target="file:///C:\Users\Willy\Emerge-UPCH%20Dropbox\2.%20Jefatura\Projects\CoViD-19\MINSA\Informes\PNG\nucisierrasur.png" TargetMode="External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file:///C:\Users\Willy\Emerge-UPCH%20Dropbox\2.%20Jefatura\Projects\CoViD-19\MINSA\Informes\PNG\MADRE%20DE%20DIOSsd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Selva%20Sur.jpg" TargetMode="External"/><Relationship Id="rId15" Type="http://schemas.openxmlformats.org/officeDocument/2006/relationships/image" Target="file:///C:\Users\Willy\Emerge-UPCH%20Dropbox\2.%20Jefatura\Projects\CoViD-19\MINSA\Informes\PNG\ucisierrasur.png" TargetMode="External"/><Relationship Id="rId10" Type="http://schemas.openxmlformats.org/officeDocument/2006/relationships/image" Target="../media/image37.png"/><Relationship Id="rId19" Type="http://schemas.openxmlformats.org/officeDocument/2006/relationships/image" Target="file:///C:\Users\Willy\Emerge-UPCH%20Dropbox\2.%20Jefatura\Projects\CoViD-19\MINSA\Informes\PNG\antsierraselvasur.png" TargetMode="External"/><Relationship Id="rId4" Type="http://schemas.openxmlformats.org/officeDocument/2006/relationships/image" Target="../media/image34.jpeg"/><Relationship Id="rId9" Type="http://schemas.openxmlformats.org/officeDocument/2006/relationships/image" Target="file:///C:\Users\Willy\Emerge-UPCH%20Dropbox\2.%20Jefatura\Projects\CoViD-19\MINSA\Informes\PNG\CUSCOsd.png" TargetMode="Externa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file:///C:\Users\Willy\Emerge-UPCH%20Dropbox\2.%20Jefatura\Projects\CoViD-19\MINSA\Informes\PNG\nucisierracentro.png" TargetMode="External"/><Relationship Id="rId18" Type="http://schemas.openxmlformats.org/officeDocument/2006/relationships/image" Target="../media/image51.png"/><Relationship Id="rId3" Type="http://schemas.openxmlformats.org/officeDocument/2006/relationships/image" Target="file:///C:\Users\Willy\Emerge-UPCH%20Dropbox\2.%20Jefatura\Projects\CoViD-19\MINSA\Informes\PNG\HUANUCOsd.png" TargetMode="External"/><Relationship Id="rId7" Type="http://schemas.openxmlformats.org/officeDocument/2006/relationships/image" Target="file:///C:\Users\Willy\Emerge-UPCH%20Dropbox\2.%20Jefatura\Projects\CoViD-19\MINSA\Informes\PNG\JUNINsd.png" TargetMode="External"/><Relationship Id="rId12" Type="http://schemas.openxmlformats.org/officeDocument/2006/relationships/image" Target="../media/image48.png"/><Relationship Id="rId17" Type="http://schemas.openxmlformats.org/officeDocument/2006/relationships/image" Target="file:///C:\Users\Willy\Emerge-UPCH%20Dropbox\2.%20Jefatura\Projects\CoViD-19\MINSA\Informes\PNG\sierracentro2.png" TargetMode="External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file:///C:\Users\Willy\Emerge-UPCH%20Dropbox\2.%20Jefatura\Projects\CoViD-19\MINSA\Informes\PNG\ucisierracentro.png" TargetMode="External"/><Relationship Id="rId5" Type="http://schemas.openxmlformats.org/officeDocument/2006/relationships/image" Target="file:///C:\Users\Willy\Emerge-UPCH%20Dropbox\2.%20Jefatura\Projects\CoViD-19\MINSA\Informes\PNG\Positividad_moleculares_macroregiones_Sierra%20Centro.jpg" TargetMode="External"/><Relationship Id="rId15" Type="http://schemas.openxmlformats.org/officeDocument/2006/relationships/image" Target="file:///C:\Users\Willy\Emerge-UPCH%20Dropbox\2.%20Jefatura\Projects\CoViD-19\MINSA\Informes\PNG\antsierraselvacentro.png" TargetMode="External"/><Relationship Id="rId10" Type="http://schemas.openxmlformats.org/officeDocument/2006/relationships/image" Target="../media/image47.png"/><Relationship Id="rId19" Type="http://schemas.openxmlformats.org/officeDocument/2006/relationships/image" Target="file:///C:\Users\Willy\Emerge-UPCH%20Dropbox\2.%20Jefatura\Projects\CoViD-19\MINSA\Informes\PNG\HUANCAVELICAsd.png" TargetMode="External"/><Relationship Id="rId4" Type="http://schemas.openxmlformats.org/officeDocument/2006/relationships/image" Target="../media/image44.jpeg"/><Relationship Id="rId9" Type="http://schemas.openxmlformats.org/officeDocument/2006/relationships/image" Target="file:///C:\Users\Willy\Emerge-UPCH%20Dropbox\2.%20Jefatura\Projects\CoViD-19\MINSA\Informes\PNG\PASCOsd.png" TargetMode="External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Informes\PNG\antselvabaja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file:///C:\Users\Willy\Emerge-UPCH%20Dropbox\2.%20Jefatura\Projects\CoViD-19\MINSA\Informes\PNG\nucisierraselvanorte.png" TargetMode="External"/><Relationship Id="rId3" Type="http://schemas.openxmlformats.org/officeDocument/2006/relationships/image" Target="file:///C:\Users\Willy\Emerge-UPCH%20Dropbox\2.%20Jefatura\Projects\CoViD-19\MINSA\Informes\PNG\CAJAMARCAsd.png" TargetMode="External"/><Relationship Id="rId7" Type="http://schemas.openxmlformats.org/officeDocument/2006/relationships/image" Target="file:///C:\Users\Willy\Emerge-UPCH%20Dropbox\2.%20Jefatura\Projects\CoViD-19\MINSA\Informes\PNG\SAN%20MARTINsd.png" TargetMode="External"/><Relationship Id="rId12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file:///C:\Users\Willy\Emerge-UPCH%20Dropbox\2.%20Jefatura\Projects\CoViD-19\MINSA\Informes\PNG\ucisierraselvanorte.png" TargetMode="External"/><Relationship Id="rId5" Type="http://schemas.openxmlformats.org/officeDocument/2006/relationships/image" Target="file:///C:\Users\Willy\Emerge-UPCH%20Dropbox\2.%20Jefatura\Projects\CoViD-19\MINSA\Informes\PNG\AMAZONASsd.png" TargetMode="External"/><Relationship Id="rId15" Type="http://schemas.openxmlformats.org/officeDocument/2006/relationships/image" Target="file:///C:\Users\Willy\Emerge-UPCH%20Dropbox\2.%20Jefatura\Projects\CoViD-19\MINSA\Informes\PNG\antsierraselvanorte.png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file:///C:\Users\Willy\Emerge-UPCH%20Dropbox\2.%20Jefatura\Projects\CoViD-19\MINSA\Informes\PNG\sierraselvanorte2.png" TargetMode="External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file:///C:\Users\Willy\Emerge-UPCH%20Dropbox\2.%20Jefatura\Projects\CoViD-19\MINSA\Informes\PNG\costanorte2.png" TargetMode="External"/><Relationship Id="rId3" Type="http://schemas.openxmlformats.org/officeDocument/2006/relationships/image" Target="file:///C:\Users\Willy\Emerge-UPCH%20Dropbox\2.%20Jefatura\Projects\CoViD-19\MINSA\Informes\PNG\nucicostaorte.png" TargetMode="External"/><Relationship Id="rId7" Type="http://schemas.openxmlformats.org/officeDocument/2006/relationships/image" Target="file:///C:\Users\Willy\Emerge-UPCH%20Dropbox\2.%20Jefatura\Projects\CoViD-19\MINSA\Informes\PNG\LAMBAYEQUEsd.png" TargetMode="External"/><Relationship Id="rId12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file:///C:\Users\Willy\Emerge-UPCH%20Dropbox\2.%20Jefatura\Projects\CoViD-19\MINSA\Informes\PNG\PIURAsd.png" TargetMode="External"/><Relationship Id="rId5" Type="http://schemas.openxmlformats.org/officeDocument/2006/relationships/image" Target="file:///C:\Users\Willy\Emerge-UPCH%20Dropbox\2.%20Jefatura\Projects\CoViD-19\MINSA\Informes\PNG\ucicostaorte.png" TargetMode="External"/><Relationship Id="rId15" Type="http://schemas.openxmlformats.org/officeDocument/2006/relationships/image" Target="file:///C:\Users\Willy\Emerge-UPCH%20Dropbox\2.%20Jefatura\Projects\CoViD-19\MINSA\Informes\PNG\antcostanorte.png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file:///C:\Users\Willy\Emerge-UPCH%20Dropbox\2.%20Jefatura\Projects\CoViD-19\MINSA\Informes\PNG\TUMBESsd.png" TargetMode="External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combinado.png" TargetMode="External"/><Relationship Id="rId7" Type="http://schemas.openxmlformats.org/officeDocument/2006/relationships/image" Target="file:///C:\Users\Willy\Emerge-UPCH%20Dropbox\2.%20Jefatura\Projects\CoViD-19\MINSA\Informes\PNG\MAPAsd.png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file:///C:\Users\Willy\Emerge-UPCH%20Dropbox\2.%20Jefatura\Projects\CoViD-19\MINSA\Informes\PNG\increg.png" TargetMode="Externa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antigenica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varLima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43753" y="315544"/>
            <a:ext cx="11107271" cy="1743462"/>
          </a:xfrm>
        </p:spPr>
        <p:txBody>
          <a:bodyPr>
            <a:normAutofit/>
          </a:bodyPr>
          <a:lstStyle/>
          <a:p>
            <a:r>
              <a:rPr lang="es-PE" b="1" dirty="0"/>
              <a:t>Situación Epidemiológica de la COVID-19 al 21 de Agosto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/>
          </a:bodyPr>
          <a:lstStyle/>
          <a:p>
            <a:r>
              <a:rPr lang="es-PE" dirty="0"/>
              <a:t>Tendencia semanal y variación diaria de fallecidos, hospitalización y positividad antigénica con los datos disponibles al acabar la semana epidemiológica 33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</a:t>
            </a:r>
            <a:r>
              <a:rPr lang="es-PE" dirty="0" err="1"/>
              <a:t>Sinadef</a:t>
            </a:r>
            <a:r>
              <a:rPr lang="es-PE" dirty="0"/>
              <a:t> y </a:t>
            </a:r>
            <a:r>
              <a:rPr lang="es-MX" dirty="0"/>
              <a:t>Ocupación de camas hospitalarias UCI y no UCI de </a:t>
            </a:r>
            <a:r>
              <a:rPr lang="es-MX" dirty="0" err="1"/>
              <a:t>Susalud</a:t>
            </a:r>
            <a:r>
              <a:rPr lang="es-MX" dirty="0"/>
              <a:t> y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estimada con datos del CDC Perú compilados por </a:t>
            </a:r>
            <a:r>
              <a:rPr lang="es-PE" dirty="0" err="1"/>
              <a:t>OpenCovid</a:t>
            </a:r>
            <a:r>
              <a:rPr lang="es-PE" dirty="0"/>
              <a:t>-Perú</a:t>
            </a:r>
            <a:endParaRPr lang="es-MX" dirty="0"/>
          </a:p>
          <a:p>
            <a:endParaRPr lang="es-ES" dirty="0"/>
          </a:p>
          <a:p>
            <a:r>
              <a:rPr lang="es-ES" dirty="0"/>
              <a:t>Documento elaborado por Cesar Cárcamo y Andrés G. (Willy) Lescano, ex miembros del Grupo Prospectiva, siguiendo pautas desarrolladas con otros miembros del grupo</a:t>
            </a:r>
          </a:p>
          <a:p>
            <a:r>
              <a:rPr lang="es-ES" dirty="0"/>
              <a:t>Para mayor información contactar a Willy Lescano al +94761-9799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700" y="0"/>
            <a:ext cx="8848299" cy="6858000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89034" y="1815160"/>
            <a:ext cx="3140994" cy="4885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(&gt;5%)*: 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Tumbes (7.9%), Piura (5.2%), Amazonas (6.8%) y San Martín (5.3%) en el norte. Huancavelica (5.7%), Ica (5.1%), Ayacucho (9.9%), Cusco (5.5%) y Puno (8.5%) en el sur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Sube:**</a:t>
            </a:r>
            <a:r>
              <a:rPr lang="es-PE" sz="1800" dirty="0">
                <a:solidFill>
                  <a:srgbClr val="002060"/>
                </a:solidFill>
              </a:rPr>
              <a:t> Huánuco (2.6%), Ucayali (1.3%) y Ayacucho (1.5%) en el centro más Puno (2.1%) y Tumbes (4.2%).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PE" sz="1800" dirty="0">
                <a:solidFill>
                  <a:srgbClr val="002060"/>
                </a:solidFill>
              </a:rPr>
              <a:t>En la semana previa ninguna región subió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PE" sz="1800" dirty="0">
                <a:solidFill>
                  <a:srgbClr val="002060"/>
                </a:solidFill>
              </a:rPr>
              <a:t>Se mantienen (±1%) en 18 regiones. Se mantuvo en 20 regiones la semana previa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1866" y="56650"/>
            <a:ext cx="2913530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Positividad antigénica </a:t>
            </a:r>
            <a:r>
              <a:rPr lang="es-PE" sz="3200" dirty="0"/>
              <a:t>baja poco (0.2%)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296781" y="3403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75223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49121" y="486007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949119" y="35629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10443" y="144812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286602" y="142083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285405" y="1434474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6637737" y="357717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9312701" y="3563525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7952472" y="1452669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979768" y="3813738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953667" y="5042039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318451" y="5410532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0187" y="96185"/>
            <a:ext cx="7916706" cy="562721"/>
          </a:xfrm>
        </p:spPr>
        <p:txBody>
          <a:bodyPr>
            <a:noAutofit/>
          </a:bodyPr>
          <a:lstStyle/>
          <a:p>
            <a:r>
              <a:rPr lang="es-MX" sz="3600" dirty="0"/>
              <a:t>Lima y Callao en subida</a:t>
            </a:r>
            <a:endParaRPr lang="es-PE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 fontScale="92500" lnSpcReduction="20000"/>
          </a:bodyPr>
          <a:lstStyle/>
          <a:p>
            <a:r>
              <a:rPr lang="es-ES" sz="2200" b="1" dirty="0"/>
              <a:t>Lima metro sube por segunda semana seguida en 2a ola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Centro duplica, máximo en cuatro semanas</a:t>
            </a:r>
          </a:p>
          <a:p>
            <a:r>
              <a:rPr lang="es-ES" sz="2200" b="1" dirty="0"/>
              <a:t>Callao sube, máximo valor en cinco semanas</a:t>
            </a:r>
          </a:p>
          <a:p>
            <a:r>
              <a:rPr lang="es-ES" sz="2200" b="1" dirty="0"/>
              <a:t>Lima región sube también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0938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27095"/>
            <a:ext cx="6152703" cy="1417574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suben. Ocupación UCI alta y sube en Ancash. Ocupación camas no UCI sube tres semanas en Lima metropolitana y Callao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265" y="3990847"/>
            <a:ext cx="5161005" cy="2885679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1870638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7% del pico, subió 157%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Subió Callao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368842" y="3990846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414201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553" y="2460506"/>
            <a:ext cx="2861607" cy="208239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3398470" y="161956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250871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5% del pico, </a:t>
            </a:r>
            <a:r>
              <a:rPr lang="es-MX" sz="1400" b="1" dirty="0">
                <a:solidFill>
                  <a:srgbClr val="FF0000"/>
                </a:solidFill>
              </a:rPr>
              <a:t>subió 50%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517628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3.7% del pico, </a:t>
            </a:r>
            <a:r>
              <a:rPr lang="es-MX" sz="1200" b="1" dirty="0">
                <a:solidFill>
                  <a:srgbClr val="FF0000"/>
                </a:solidFill>
              </a:rPr>
              <a:t>subió 7.6%</a:t>
            </a: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 Cinco distritos suben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156553" y="2460506"/>
            <a:ext cx="3003379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390946" y="127255"/>
            <a:ext cx="2318855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2% del pico, se mantiene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 err="1">
                <a:solidFill>
                  <a:srgbClr val="FF0000"/>
                </a:solidFill>
              </a:rPr>
              <a:t>Ascope</a:t>
            </a:r>
            <a:r>
              <a:rPr lang="es-MX" sz="1400" dirty="0">
                <a:solidFill>
                  <a:srgbClr val="FF0000"/>
                </a:solidFill>
              </a:rPr>
              <a:t> subió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452353" y="4658498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5% del pico, </a:t>
            </a:r>
            <a:r>
              <a:rPr lang="es-MX" sz="1400" b="1" dirty="0">
                <a:solidFill>
                  <a:srgbClr val="FF0000"/>
                </a:solidFill>
              </a:rPr>
              <a:t>subió 18%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Subió </a:t>
            </a:r>
            <a:r>
              <a:rPr lang="es-MX" sz="1400" dirty="0" err="1">
                <a:solidFill>
                  <a:srgbClr val="FF0000"/>
                </a:solidFill>
              </a:rPr>
              <a:t>Huaura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549470" y="4691402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7% del pico, bajó 19%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Subió Nazca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583139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5% del pico, cayó 42%.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20002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11546164" y="1237223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34136" y="302260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3" y="4233295"/>
            <a:ext cx="3563743" cy="2593334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627689" y="1815553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250241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800" b="1" dirty="0"/>
              <a:t>Fallecidos suben en Tacna. Ocupación camas UCI sube en Moquegua, alta. Ocupación camas no UCI baja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4116546" y="4254770"/>
            <a:ext cx="3655670" cy="254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828801" y="4192952"/>
            <a:ext cx="2073440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11% del pico, cayó 50%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0126639" y="4073646"/>
            <a:ext cx="19828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5% del pico, </a:t>
            </a:r>
            <a:r>
              <a:rPr lang="es-MX" sz="1400" b="1" dirty="0">
                <a:solidFill>
                  <a:srgbClr val="FF0000"/>
                </a:solidFill>
              </a:rPr>
              <a:t>subió 67%</a:t>
            </a: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024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800" b="1" dirty="0"/>
              <a:t>Fallecidos suben en Cusco y Puno. Ocupación camas UCI no baja en Cusco y Madre de Dios. Ocupación no UCI sube en Puno y Apurímac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71" y="4146311"/>
            <a:ext cx="5282055" cy="2886500"/>
          </a:xfrm>
          <a:prstGeom prst="rect">
            <a:avLst/>
          </a:prstGeom>
        </p:spPr>
      </p:pic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368842" y="4199392"/>
            <a:ext cx="5534526" cy="284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472198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2554503"/>
            <a:ext cx="2888904" cy="2102254"/>
          </a:xfrm>
          <a:prstGeom prst="rect">
            <a:avLst/>
          </a:prstGeom>
        </p:spPr>
      </p:pic>
      <p:sp>
        <p:nvSpPr>
          <p:cNvPr id="29" name="Rectángulo 28"/>
          <p:cNvSpPr/>
          <p:nvPr/>
        </p:nvSpPr>
        <p:spPr>
          <a:xfrm>
            <a:off x="3549671" y="175282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6415831" y="2527930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10099343" y="4772239"/>
            <a:ext cx="2065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FF0000"/>
                </a:solidFill>
              </a:rPr>
              <a:t>21% del pico, subió 18%</a:t>
            </a:r>
            <a:endParaRPr lang="es-MX" sz="1400" dirty="0">
              <a:solidFill>
                <a:srgbClr val="00B050"/>
              </a:solidFill>
            </a:endParaRP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3% del pico, bajó 60%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6155504" y="2501450"/>
            <a:ext cx="2977132" cy="2144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0" r:link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571146"/>
            <a:ext cx="2902163" cy="2111827"/>
          </a:xfrm>
          <a:prstGeom prst="rect">
            <a:avLst/>
          </a:prstGeom>
        </p:spPr>
      </p:pic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9% del pico, se mantiene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6" y="4607516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4% del pico, bajó 50%</a:t>
            </a:r>
            <a:endParaRPr lang="es-MX" sz="1600" b="1" dirty="0">
              <a:solidFill>
                <a:srgbClr val="FF0000"/>
              </a:solidFill>
            </a:endParaRPr>
          </a:p>
          <a:p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1" y="185635"/>
            <a:ext cx="2414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13% del pico, </a:t>
            </a:r>
            <a:r>
              <a:rPr lang="es-MX" sz="1600" b="1" dirty="0">
                <a:solidFill>
                  <a:srgbClr val="FF0000"/>
                </a:solidFill>
              </a:rPr>
              <a:t>subió 43%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La Convención subió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44117"/>
            <a:ext cx="4478669" cy="1883295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b="1" dirty="0"/>
              <a:t>Fallecidos no suben. Ocupación UCI baja. Ocupación camas no UCI sube en Pasco dos semanas y en Huancavelica una semana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0554" y="3920923"/>
            <a:ext cx="4353637" cy="3155166"/>
          </a:xfrm>
          <a:prstGeom prst="rect">
            <a:avLst/>
          </a:prstGeom>
        </p:spPr>
      </p:pic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850640" y="3990846"/>
            <a:ext cx="4481677" cy="3085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38" y="3569344"/>
            <a:ext cx="2295749" cy="1670616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069186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447308" y="3571857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7%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Satipo</a:t>
            </a:r>
            <a:r>
              <a:rPr lang="es-MX" sz="1600" dirty="0">
                <a:solidFill>
                  <a:srgbClr val="FF0000"/>
                </a:solidFill>
              </a:rPr>
              <a:t> subió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5889408" y="3466531"/>
            <a:ext cx="2318186" cy="178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1870640"/>
            <a:ext cx="2414090" cy="17566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5% del pico</a:t>
            </a:r>
            <a:r>
              <a:rPr lang="es-MX" sz="1600" b="1">
                <a:solidFill>
                  <a:srgbClr val="00B050"/>
                </a:solidFill>
              </a:rPr>
              <a:t>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5% del pico, bajó 40%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35009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2% del pico, bajó 50%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31795"/>
            <a:ext cx="3624539" cy="26375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192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69934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7242091" y="3965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9504871" y="7334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4" name="Rectángulo 23"/>
          <p:cNvSpPr/>
          <p:nvPr/>
        </p:nvSpPr>
        <p:spPr>
          <a:xfrm>
            <a:off x="8549881" y="-109182"/>
            <a:ext cx="3606255" cy="299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1% del pico, bajó 71%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231285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4% del pico, bajó 43%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b="1" dirty="0">
                <a:solidFill>
                  <a:srgbClr val="FF0000"/>
                </a:solidFill>
              </a:rPr>
              <a:t> </a:t>
            </a:r>
            <a:endParaRPr lang="es-MX" sz="1600" dirty="0">
              <a:solidFill>
                <a:srgbClr val="FF00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440529"/>
          </a:xfrm>
        </p:spPr>
        <p:txBody>
          <a:bodyPr>
            <a:normAutofit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bajan. Ocupación camas UCI alta en Loreto y sube. Ocupación camas no UCI sube en Ucayali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99295" y="3064137"/>
            <a:ext cx="4432792" cy="182844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800" b="1" dirty="0"/>
              <a:t>Fallecidos bajan. En Amazonas ocupación camas UCI subió y ocupación no UCI se mantiene</a:t>
            </a:r>
            <a:endParaRPr lang="es-PE" sz="28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95489" y="300408"/>
            <a:ext cx="1446959" cy="15966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Camas UCI disponibles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53579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56" y="2464168"/>
            <a:ext cx="3266145" cy="2376772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869322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4869322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3% del pico, bajó 70%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6% del pico, bajó 50%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Mariscal Cáceres subió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437643" y="2472648"/>
            <a:ext cx="3408157" cy="236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Rectángulo 28"/>
          <p:cNvSpPr/>
          <p:nvPr/>
        </p:nvSpPr>
        <p:spPr>
          <a:xfrm>
            <a:off x="1364775" y="215078"/>
            <a:ext cx="2374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14%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506269" y="2852886"/>
            <a:ext cx="479491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400" dirty="0"/>
              <a:t>Fallecidos bajan. Pocas camas UCI en Tumbes y ocupación sube en Lambayeque. Ocupación camas no UCI subió en Piura y Tumbes</a:t>
            </a:r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079" y="28615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41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4%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973" y="2420527"/>
            <a:ext cx="3227654" cy="2348762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4773786" y="258060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4229791" y="2389148"/>
            <a:ext cx="3379836" cy="2380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2% del pico,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846873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3% del pico, bajó 42%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1132768"/>
            <a:ext cx="3561450" cy="5663819"/>
          </a:xfrm>
        </p:spPr>
        <p:txBody>
          <a:bodyPr>
            <a:normAutofit fontScale="92500" lnSpcReduction="10000"/>
          </a:bodyPr>
          <a:lstStyle/>
          <a:p>
            <a:r>
              <a:rPr lang="es-PE" sz="2200" b="1" u="sng" dirty="0">
                <a:solidFill>
                  <a:srgbClr val="FF0000"/>
                </a:solidFill>
              </a:rPr>
              <a:t>Fallecidos semanales bajan 32 fallecidos (9.5%), caída leve</a:t>
            </a:r>
            <a:endParaRPr lang="es-PE" sz="2200" dirty="0"/>
          </a:p>
          <a:p>
            <a:endParaRPr lang="es-PE" sz="2200" dirty="0"/>
          </a:p>
          <a:p>
            <a:r>
              <a:rPr lang="es-PE" sz="2200" dirty="0"/>
              <a:t>Lima metropolitana sube por segunda semana seguida</a:t>
            </a:r>
          </a:p>
          <a:p>
            <a:endParaRPr lang="es-PE" sz="2200" dirty="0"/>
          </a:p>
          <a:p>
            <a:r>
              <a:rPr lang="es-MX" sz="2200" dirty="0"/>
              <a:t>Callao sube y alcanza valor más alto en cinco semanas. Lima región sube también</a:t>
            </a:r>
            <a:endParaRPr lang="es-PE" sz="2200" dirty="0"/>
          </a:p>
          <a:p>
            <a:endParaRPr lang="es-PE" sz="2200" dirty="0"/>
          </a:p>
          <a:p>
            <a:r>
              <a:rPr lang="es-PE" sz="2200" dirty="0"/>
              <a:t>Ocupación camas UCI baja 4.0%, pero </a:t>
            </a:r>
            <a:r>
              <a:rPr lang="es-PE" sz="2200" b="1" u="sng" dirty="0">
                <a:solidFill>
                  <a:srgbClr val="FF0000"/>
                </a:solidFill>
              </a:rPr>
              <a:t>no UCI sube 1.1%, primera vez en 17 semanas</a:t>
            </a:r>
          </a:p>
          <a:p>
            <a:endParaRPr lang="es-PE" sz="2200" dirty="0"/>
          </a:p>
          <a:p>
            <a:r>
              <a:rPr lang="es-PE" sz="2200" dirty="0"/>
              <a:t>Positividad antigénica baja pero muy levemente, 0.2%</a:t>
            </a:r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60803" y="69291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78193" y="1501251"/>
            <a:ext cx="1858867" cy="3125340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132794" y="2183839"/>
            <a:ext cx="1589330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711578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639236" y="4314979"/>
            <a:ext cx="1415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Cayó 94.0% en 18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 fontScale="90000"/>
          </a:bodyPr>
          <a:lstStyle/>
          <a:p>
            <a:r>
              <a:rPr lang="es-PE" sz="3800"/>
              <a:t>Tasa de mortalidad baja pero sigue alta aún en el centro-sur</a:t>
            </a:r>
            <a:endParaRPr lang="es-PE" sz="3800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995081"/>
            <a:ext cx="7627869" cy="2635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Moquegua y Puno tienen ≥3 fallecidos x millón</a:t>
            </a:r>
          </a:p>
          <a:p>
            <a:r>
              <a:rPr lang="es-ES" sz="2600" dirty="0"/>
              <a:t>Sierra-selva sur sube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2000"/>
              </a:spcBef>
            </a:pPr>
            <a:r>
              <a:rPr lang="es-PE" dirty="0"/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dirty="0"/>
              <a:t>Camas de hospitalización  disponibles bajan por tres semanas</a:t>
            </a:r>
          </a:p>
          <a:p>
            <a:pPr>
              <a:spcBef>
                <a:spcPts val="2000"/>
              </a:spcBef>
            </a:pPr>
            <a:r>
              <a:rPr lang="es-PE" b="1" u="sng" dirty="0" err="1">
                <a:solidFill>
                  <a:srgbClr val="FF0000"/>
                </a:solidFill>
              </a:rPr>
              <a:t>UCIs</a:t>
            </a:r>
            <a:r>
              <a:rPr lang="es-PE" b="1" u="sng" dirty="0">
                <a:solidFill>
                  <a:srgbClr val="FF0000"/>
                </a:solidFill>
              </a:rPr>
              <a:t> saturadas, ocupación de 64.6%</a:t>
            </a:r>
            <a:r>
              <a:rPr lang="es-PE" dirty="0"/>
              <a:t>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4.0%, gran caída</a:t>
            </a:r>
          </a:p>
          <a:p>
            <a:pPr>
              <a:spcBef>
                <a:spcPts val="2000"/>
              </a:spcBef>
            </a:pPr>
            <a:r>
              <a:rPr lang="es-PE" dirty="0"/>
              <a:t>28.2% ocupación en no UCI, </a:t>
            </a:r>
            <a:r>
              <a:rPr lang="es-PE" b="1" u="sng" dirty="0">
                <a:solidFill>
                  <a:srgbClr val="FF0000"/>
                </a:solidFill>
              </a:rPr>
              <a:t>sube 1.1%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dirty="0"/>
              <a:t>Antes bajó sólo 0.2%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541240" y="4214879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  <p:sp>
        <p:nvSpPr>
          <p:cNvPr id="14" name="Rectángulo 13"/>
          <p:cNvSpPr/>
          <p:nvPr/>
        </p:nvSpPr>
        <p:spPr>
          <a:xfrm>
            <a:off x="3534770" y="5636524"/>
            <a:ext cx="734268" cy="75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4" y="40944"/>
            <a:ext cx="8816453" cy="6803408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Leve descenso (0.2%) en la última semana a 3.71%</a:t>
            </a:r>
          </a:p>
          <a:p>
            <a:endParaRPr lang="es-PE" sz="2200" dirty="0"/>
          </a:p>
          <a:p>
            <a:r>
              <a:rPr lang="es-PE" sz="2200" dirty="0"/>
              <a:t>Casi estancada en dos semanas previas: 3.90% y 3.91%, respectivamente</a:t>
            </a:r>
          </a:p>
          <a:p>
            <a:endParaRPr lang="es-PE" sz="2200" dirty="0"/>
          </a:p>
          <a:p>
            <a:r>
              <a:rPr lang="es-PE" sz="2200" dirty="0"/>
              <a:t>&gt;185,000 pruebas por semana a nivel nacional</a:t>
            </a:r>
          </a:p>
          <a:p>
            <a:endParaRPr lang="es-PE" sz="2200" dirty="0"/>
          </a:p>
          <a:p>
            <a:r>
              <a:rPr lang="es-PE" sz="2200" dirty="0"/>
              <a:t>Debe faltar un 10-15% de datos en las últimas dos semanas</a:t>
            </a:r>
          </a:p>
          <a:p>
            <a:endParaRPr lang="es-PE" sz="2200" dirty="0"/>
          </a:p>
          <a:p>
            <a:r>
              <a:rPr lang="es-PE" sz="2200" dirty="0"/>
              <a:t>Positividad diaria y semanal estimada indirectamente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446" y="0"/>
            <a:ext cx="8896553" cy="6858000"/>
          </a:xfr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1160064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Lima muestra descenso progresivo de Lambda (“andina”) desde junio 2021</a:t>
            </a:r>
          </a:p>
          <a:p>
            <a:endParaRPr lang="es-PE" sz="2200" dirty="0"/>
          </a:p>
          <a:p>
            <a:r>
              <a:rPr lang="es-PE" sz="2200" dirty="0"/>
              <a:t>Co-circulación de Gamma (“Brasil”), muy leve incremento en el tiempo</a:t>
            </a:r>
          </a:p>
          <a:p>
            <a:endParaRPr lang="es-PE" sz="2200" dirty="0"/>
          </a:p>
          <a:p>
            <a:r>
              <a:rPr lang="es-PE" sz="2200" dirty="0"/>
              <a:t>Delta (“India”) aparece más tarde y crece más rápido</a:t>
            </a:r>
          </a:p>
          <a:p>
            <a:endParaRPr lang="es-PE" sz="2200" dirty="0"/>
          </a:p>
          <a:p>
            <a:r>
              <a:rPr lang="es-PE" sz="2200" dirty="0"/>
              <a:t>Fuente: </a:t>
            </a:r>
            <a:r>
              <a:rPr lang="es-PE" sz="2200" dirty="0" err="1"/>
              <a:t>dashboard</a:t>
            </a:r>
            <a:r>
              <a:rPr lang="es-PE" sz="2200" dirty="0"/>
              <a:t> INS. Datos atrasados, riesgo de muestreo direccionado y posibles sesgos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76089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278904"/>
            <a:ext cx="851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  <a:p>
            <a:r>
              <a:rPr lang="es-ES" dirty="0"/>
              <a:t>Records semanales de pandemia (rojo) y 2a ola (amarillo)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Caída nacional: 9.5%, menor de la 2a ola</a:t>
            </a:r>
          </a:p>
          <a:p>
            <a:pPr marL="355600" lvl="1" indent="-133350"/>
            <a:r>
              <a:rPr lang="es-ES" dirty="0"/>
              <a:t>14.7% cae fuera de Lima metropolitana</a:t>
            </a:r>
          </a:p>
          <a:p>
            <a:pPr marL="355600" lvl="1" indent="-133350"/>
            <a:r>
              <a:rPr lang="es-ES" dirty="0"/>
              <a:t>Arequipa, Cajamarca y Piura: 51% de la </a:t>
            </a:r>
            <a:r>
              <a:rPr lang="es-ES" dirty="0" err="1"/>
              <a:t>caida</a:t>
            </a:r>
            <a:endParaRPr lang="es-ES" dirty="0"/>
          </a:p>
          <a:p>
            <a:endParaRPr lang="es-ES" dirty="0"/>
          </a:p>
          <a:p>
            <a:r>
              <a:rPr lang="es-ES" dirty="0"/>
              <a:t>La capital sube: Callao, Lima metropolitana y Lima región, + Ancash</a:t>
            </a:r>
          </a:p>
          <a:p>
            <a:endParaRPr lang="es-ES" dirty="0"/>
          </a:p>
          <a:p>
            <a:r>
              <a:rPr lang="es-ES" dirty="0"/>
              <a:t>Estancamiento regional sigue</a:t>
            </a:r>
          </a:p>
          <a:p>
            <a:pPr marL="355600" lvl="1" indent="-133350"/>
            <a:r>
              <a:rPr lang="es-ES" dirty="0"/>
              <a:t>Dos crecen poco (2) y siete no crecen (±1), 12 y 13 las semanas previas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55638" y="1433018"/>
            <a:ext cx="3140994" cy="4421022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Tres regiones tienen ≤5 camas disponibles*, igual que semana previa: Loreto, Moquegua, Tumbes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235 camas UCI disponibles en Lima. Sube versus 198, 189, 174, 115, 131 y 120 en semanas previas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Suben** </a:t>
            </a:r>
            <a:r>
              <a:rPr lang="es-PE" sz="1600" dirty="0">
                <a:solidFill>
                  <a:srgbClr val="002060"/>
                </a:solidFill>
              </a:rPr>
              <a:t>Lambayeque (2.9%), Ancash (3.8%) y Moquegua (2.2%) en la costa más Amazonas (4.5%) y Loreto (11.0%) en la Amazonía</a:t>
            </a:r>
            <a:r>
              <a:rPr lang="es-ES" sz="1600" dirty="0">
                <a:solidFill>
                  <a:srgbClr val="002060"/>
                </a:solidFill>
              </a:rPr>
              <a:t>. </a:t>
            </a:r>
            <a:r>
              <a:rPr lang="es-PE" sz="1600" dirty="0">
                <a:solidFill>
                  <a:srgbClr val="002060"/>
                </a:solidFill>
              </a:rPr>
              <a:t>Seis semanas previas subieron 4-6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6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Se mantienen (±1%): Cusco y Madre de Dios en el sur más Tumbes y Callao en la costa. </a:t>
            </a:r>
            <a:r>
              <a:rPr lang="es-ES" sz="1600" dirty="0">
                <a:solidFill>
                  <a:srgbClr val="002060"/>
                </a:solidFill>
              </a:rPr>
              <a:t>Cusco </a:t>
            </a:r>
            <a:r>
              <a:rPr lang="es-PE" sz="1600" dirty="0">
                <a:solidFill>
                  <a:srgbClr val="002060"/>
                </a:solidFill>
              </a:rPr>
              <a:t>subió hace tres semanas y no baja. Cinco semanas previas se mantienen 5-6 regiones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2058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64.6%, cae 4.0%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6267" y="3948439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255029" y="2940912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223509B-2237-4937-AD34-C78A6830DE2B}"/>
              </a:ext>
            </a:extLst>
          </p:cNvPr>
          <p:cNvGrpSpPr/>
          <p:nvPr/>
        </p:nvGrpSpPr>
        <p:grpSpPr>
          <a:xfrm>
            <a:off x="0" y="0"/>
            <a:ext cx="9224683" cy="6712798"/>
            <a:chOff x="26491" y="6929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1" y="69291"/>
              <a:ext cx="9224683" cy="6712798"/>
            </a:xfrm>
            <a:prstGeom prst="rect">
              <a:avLst/>
            </a:prstGeom>
          </p:spPr>
        </p:pic>
        <p:sp>
          <p:nvSpPr>
            <p:cNvPr id="24" name="Rectángulo 23"/>
            <p:cNvSpPr/>
            <p:nvPr/>
          </p:nvSpPr>
          <p:spPr>
            <a:xfrm>
              <a:off x="701610" y="5087816"/>
              <a:ext cx="4138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250491" y="2613230"/>
              <a:ext cx="4138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2103827" y="289769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660829" y="3735525"/>
              <a:ext cx="384758" cy="667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101560" y="89361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684461" y="895888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397646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/>
              <a:t>Ocupación de camas de no UCI </a:t>
            </a:r>
            <a:r>
              <a:rPr lang="es-PE" sz="3200" b="1" dirty="0">
                <a:solidFill>
                  <a:srgbClr val="FF0000"/>
                </a:solidFill>
              </a:rPr>
              <a:t>sube 1.1%</a:t>
            </a:r>
            <a:r>
              <a:rPr lang="es-PE" sz="3200" b="1" dirty="0"/>
              <a:t>. Bajó 0.9% la semana previa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25968" y="1841633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554830" y="94088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421582" y="2665388"/>
            <a:ext cx="2770417" cy="4182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 &gt;1%* en Apurímac (1.7%), Callao (3.5%), Huancavelica (1.5%), La Libertad (2.3%), Lima metropolitana (5.0%), Pasco (1.1%), Piura (1.1%), Puno (3.3%), Tumbes (1.8%), Ucayali (3.4%)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Subió 3-5 regiones en las últimas cuatro semanas </a:t>
            </a: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PE" b="1" dirty="0">
                <a:solidFill>
                  <a:srgbClr val="FF0000"/>
                </a:solidFill>
              </a:rPr>
              <a:t>Callao y Lima metro repiten tres semanas, Pasco repite dos**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en Ancash y Lima región en la costa centro, Ayacucho, Ica, Arequipa, Cusco en el sur más Amazonas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En semanas previas se mantuvo en 10, 4, 6 y 9 regiones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728240" y="2075921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526039" y="282654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528311" y="3060836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137735" y="374095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138511" y="3513489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557102" y="1925797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20638" y="2801531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534354" y="3922926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4983287" y="392519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713801" y="525130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135452" y="5253580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36064</TotalTime>
  <Words>1659</Words>
  <Application>Microsoft Office PowerPoint</Application>
  <PresentationFormat>Panorámica</PresentationFormat>
  <Paragraphs>279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Situación Epidemiológica de la COVID-19 al 21 de Agosto del 2021</vt:lpstr>
      <vt:lpstr>La pandemia esta semana</vt:lpstr>
      <vt:lpstr>Ocupación de camas UCI y hospitalización</vt:lpstr>
      <vt:lpstr>Presentación de PowerPoint</vt:lpstr>
      <vt:lpstr>Presentación de PowerPoint</vt:lpstr>
      <vt:lpstr>Análisis regional</vt:lpstr>
      <vt:lpstr>Fallecidos semanales por región*</vt:lpstr>
      <vt:lpstr>Alta ocupación de camas UCI: 64.6%, cae 4.0%</vt:lpstr>
      <vt:lpstr>Ocupación de camas de no UCI sube 1.1%. Bajó 0.9% la semana previa</vt:lpstr>
      <vt:lpstr>Presentación de PowerPoint</vt:lpstr>
      <vt:lpstr>Análisis macro-regional y regional</vt:lpstr>
      <vt:lpstr>Lima y Callao en subida</vt:lpstr>
      <vt:lpstr>Costa Centro  Fallecidos suben. Ocupación UCI alta y sube en Ancash. Ocupación camas no UCI sube tres semanas en Lima metropolitana y Callao</vt:lpstr>
      <vt:lpstr>Costa Sur Fallecidos suben en Tacna. Ocupación camas UCI sube en Moquegua, alta. Ocupación camas no UCI baja</vt:lpstr>
      <vt:lpstr>Sierra/Selva Sur Fallecidos suben en Cusco y Puno. Ocupación camas UCI no baja en Cusco y Madre de Dios. Ocupación no UCI sube en Puno y Apurímac</vt:lpstr>
      <vt:lpstr>Sierra/Selva Centro Fallecidos no suben. Ocupación UCI baja. Ocupación camas no UCI sube en Pasco dos semanas y en Huancavelica una semana</vt:lpstr>
      <vt:lpstr>Selva Baja  Fallecidos bajan. Ocupación camas UCI alta en Loreto y sube. Ocupación camas no UCI sube en Ucayali</vt:lpstr>
      <vt:lpstr>Sierra/Selva Norte Fallecidos bajan. En Amazonas ocupación camas UCI subió y ocupación no UCI se mantiene</vt:lpstr>
      <vt:lpstr>Presentación de PowerPoint</vt:lpstr>
      <vt:lpstr>Tasa de mortalidad baja pero sigue alta aún en el centro-sur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996</cp:revision>
  <cp:lastPrinted>2021-07-05T19:20:30Z</cp:lastPrinted>
  <dcterms:created xsi:type="dcterms:W3CDTF">2020-07-09T22:59:19Z</dcterms:created>
  <dcterms:modified xsi:type="dcterms:W3CDTF">2021-08-24T14:00:48Z</dcterms:modified>
</cp:coreProperties>
</file>